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96" r:id="rId2"/>
    <p:sldId id="256" r:id="rId3"/>
    <p:sldId id="257" r:id="rId4"/>
    <p:sldId id="267" r:id="rId5"/>
    <p:sldId id="299" r:id="rId6"/>
    <p:sldId id="302" r:id="rId7"/>
    <p:sldId id="301" r:id="rId8"/>
    <p:sldId id="269" r:id="rId9"/>
    <p:sldId id="271" r:id="rId10"/>
    <p:sldId id="304" r:id="rId11"/>
    <p:sldId id="297" r:id="rId12"/>
    <p:sldId id="303" r:id="rId13"/>
    <p:sldId id="300" r:id="rId14"/>
    <p:sldId id="298" r:id="rId15"/>
    <p:sldId id="305" r:id="rId16"/>
    <p:sldId id="306" r:id="rId17"/>
    <p:sldId id="307" r:id="rId18"/>
    <p:sldId id="29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B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DE6FD-468E-42A4-8F1B-A9B3CDBC797E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4A3C0-692D-4951-B9F2-5E6B2AB2D9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B0C2-F6B4-4109-AC0A-D53C4C9867B7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6C91-8364-4C85-B4F0-1FD5E4EA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B0C2-F6B4-4109-AC0A-D53C4C9867B7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6C91-8364-4C85-B4F0-1FD5E4EA0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B0C2-F6B4-4109-AC0A-D53C4C9867B7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6C91-8364-4C85-B4F0-1FD5E4EA0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B0C2-F6B4-4109-AC0A-D53C4C9867B7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6C91-8364-4C85-B4F0-1FD5E4EA0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B0C2-F6B4-4109-AC0A-D53C4C9867B7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1B6C91-8364-4C85-B4F0-1FD5E4EA0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B0C2-F6B4-4109-AC0A-D53C4C9867B7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6C91-8364-4C85-B4F0-1FD5E4EA0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B0C2-F6B4-4109-AC0A-D53C4C9867B7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6C91-8364-4C85-B4F0-1FD5E4EA0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B0C2-F6B4-4109-AC0A-D53C4C9867B7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6C91-8364-4C85-B4F0-1FD5E4EA0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B0C2-F6B4-4109-AC0A-D53C4C9867B7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6C91-8364-4C85-B4F0-1FD5E4EA0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B0C2-F6B4-4109-AC0A-D53C4C9867B7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6C91-8364-4C85-B4F0-1FD5E4EA0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B0C2-F6B4-4109-AC0A-D53C4C9867B7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6C91-8364-4C85-B4F0-1FD5E4EA0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4CB0C2-F6B4-4109-AC0A-D53C4C9867B7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1B6C91-8364-4C85-B4F0-1FD5E4EA0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ea_sponge" TargetMode="External"/><Relationship Id="rId2" Type="http://schemas.openxmlformats.org/officeDocument/2006/relationships/hyperlink" Target="http://en.wikipedia.org/wiki/Anima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oanocyte" TargetMode="External"/><Relationship Id="rId2" Type="http://schemas.openxmlformats.org/officeDocument/2006/relationships/hyperlink" Target="http://en.wikipedia.org/wiki/Pinacocyte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hyperlink" Target="http://en.wikipedia.org/wiki/Mesohy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sculum" TargetMode="External"/><Relationship Id="rId2" Type="http://schemas.openxmlformats.org/officeDocument/2006/relationships/hyperlink" Target="http://en.wikipedia.org/wiki/Gonad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ilica" TargetMode="External"/><Relationship Id="rId2" Type="http://schemas.openxmlformats.org/officeDocument/2006/relationships/hyperlink" Target="http://en.wikipedia.org/wiki/Sclerocyte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http://en.wikipedia.org/wiki/Calcium_carbonat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8400"/>
            <a:ext cx="8229600" cy="1828800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en-US" cap="none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Parazoa</a:t>
            </a:r>
            <a:endParaRPr lang="en-US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وان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443788" cy="160019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ASCON type</a:t>
            </a:r>
            <a:r>
              <a:rPr lang="ar-SA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cs typeface="Times New Roman" pitchFamily="18" charset="0"/>
              </a:rPr>
              <a:t>Leucosolenia</a:t>
            </a:r>
            <a:r>
              <a:rPr lang="en-US" sz="4000" b="1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40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مجسم مشطوف الحواف 4">
            <a:hlinkClick r:id="" action="ppaction://hlinkshowjump?jump=nextslide"/>
          </p:cNvPr>
          <p:cNvSpPr/>
          <p:nvPr/>
        </p:nvSpPr>
        <p:spPr>
          <a:xfrm>
            <a:off x="28575" y="5357813"/>
            <a:ext cx="642938" cy="428625"/>
          </a:xfrm>
          <a:prstGeom prst="bevel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b="1" dirty="0"/>
              <a:t>التالي</a:t>
            </a:r>
          </a:p>
        </p:txBody>
      </p:sp>
      <p:sp>
        <p:nvSpPr>
          <p:cNvPr id="6" name="مجسم مشطوف الحواف 5">
            <a:hlinkClick r:id="" action="ppaction://hlinkshowjump?jump=previousslide"/>
          </p:cNvPr>
          <p:cNvSpPr/>
          <p:nvPr/>
        </p:nvSpPr>
        <p:spPr>
          <a:xfrm>
            <a:off x="28575" y="4843463"/>
            <a:ext cx="642938" cy="428625"/>
          </a:xfrm>
          <a:prstGeom prst="bevel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200" b="1" dirty="0"/>
              <a:t>السابق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0" y="2971800"/>
            <a:ext cx="42862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Kingdom</a:t>
            </a:r>
            <a:r>
              <a:rPr lang="en-US" sz="2800" dirty="0"/>
              <a:t>: </a:t>
            </a:r>
            <a:r>
              <a:rPr lang="en-US" sz="2800" dirty="0" err="1" smtClean="0">
                <a:hlinkClick r:id="rId2" action="ppaction://hlinkfile" tooltip="Animal"/>
              </a:rPr>
              <a:t>Animalia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Phylum: </a:t>
            </a:r>
            <a:r>
              <a:rPr lang="en-US" sz="2800" dirty="0" err="1" smtClean="0">
                <a:hlinkClick r:id="rId3" action="ppaction://hlinkfile" tooltip="Sea sponge"/>
              </a:rPr>
              <a:t>Porifera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Genus: </a:t>
            </a:r>
            <a:r>
              <a:rPr lang="en-US" sz="2800" i="1" dirty="0" err="1" smtClean="0"/>
              <a:t>Leucosolenia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pic>
        <p:nvPicPr>
          <p:cNvPr id="11" name="صورة 10" descr="Leucosolenia.jpg"/>
          <p:cNvPicPr>
            <a:picLocks noChangeAspect="1"/>
          </p:cNvPicPr>
          <p:nvPr/>
        </p:nvPicPr>
        <p:blipFill>
          <a:blip r:embed="rId4" cstate="print"/>
          <a:srcRect l="11250" t="1875" r="19843" b="17499"/>
          <a:stretch>
            <a:fillRect/>
          </a:stretch>
        </p:blipFill>
        <p:spPr>
          <a:xfrm>
            <a:off x="5486400" y="2971800"/>
            <a:ext cx="3357563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533400"/>
          </a:xfrm>
        </p:spPr>
        <p:txBody>
          <a:bodyPr/>
          <a:lstStyle/>
          <a:p>
            <a:pPr algn="ctr"/>
            <a:r>
              <a:rPr lang="en-US" i="1" dirty="0" err="1" smtClean="0"/>
              <a:t>Leucosolenia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Habitat</a:t>
            </a:r>
            <a:r>
              <a:rPr lang="en-US" b="1" dirty="0" smtClean="0"/>
              <a:t>:</a:t>
            </a:r>
            <a:endParaRPr lang="en-US" dirty="0" smtClean="0"/>
          </a:p>
          <a:p>
            <a:r>
              <a:rPr lang="en-US" dirty="0" smtClean="0"/>
              <a:t>       </a:t>
            </a:r>
            <a:r>
              <a:rPr lang="en-US" i="1" dirty="0" err="1" smtClean="0"/>
              <a:t>Leucosolenia</a:t>
            </a:r>
            <a:r>
              <a:rPr lang="en-US" dirty="0" smtClean="0"/>
              <a:t> is a small, delicate, branching, colonial marine sponge found growing in shallow water below low tidemark, on sea-shore rocks, boulders and jetties. </a:t>
            </a:r>
          </a:p>
          <a:p>
            <a:r>
              <a:rPr lang="en-US" b="1" u="sng" dirty="0" smtClean="0"/>
              <a:t>Body wall</a:t>
            </a:r>
            <a:r>
              <a:rPr lang="en-US" b="1" dirty="0" smtClean="0"/>
              <a:t>: </a:t>
            </a:r>
            <a:r>
              <a:rPr lang="en-US" dirty="0" smtClean="0"/>
              <a:t>       </a:t>
            </a:r>
          </a:p>
          <a:p>
            <a:r>
              <a:rPr lang="en-US" dirty="0" smtClean="0"/>
              <a:t>       The body wall consists of 2 layers; an outer dermal layer of polygonal flattened </a:t>
            </a:r>
            <a:r>
              <a:rPr lang="en-US" dirty="0" err="1" smtClean="0"/>
              <a:t>pinacocytes</a:t>
            </a:r>
            <a:r>
              <a:rPr lang="en-US" dirty="0" smtClean="0"/>
              <a:t> and an inner </a:t>
            </a:r>
            <a:r>
              <a:rPr lang="en-US" dirty="0" err="1" smtClean="0"/>
              <a:t>gastral</a:t>
            </a:r>
            <a:r>
              <a:rPr lang="en-US" dirty="0" smtClean="0"/>
              <a:t> layer; which lies to the inside, lining the whole of the </a:t>
            </a:r>
            <a:r>
              <a:rPr lang="en-US" dirty="0" err="1" smtClean="0"/>
              <a:t>paragastric</a:t>
            </a:r>
            <a:r>
              <a:rPr lang="en-US" dirty="0" smtClean="0"/>
              <a:t> cavity (</a:t>
            </a:r>
            <a:r>
              <a:rPr lang="en-US" dirty="0" err="1" smtClean="0"/>
              <a:t>spongocoel</a:t>
            </a:r>
            <a:r>
              <a:rPr lang="en-US" dirty="0" smtClean="0"/>
              <a:t>) and composed of a single layer of collared flagellated cells or </a:t>
            </a:r>
            <a:r>
              <a:rPr lang="en-US" dirty="0" err="1" smtClean="0"/>
              <a:t>choanocytes</a:t>
            </a:r>
            <a:r>
              <a:rPr lang="en-US" dirty="0" smtClean="0"/>
              <a:t>. The space between the two cellular layers are filled with a non-living gelatinous protein matrix (</a:t>
            </a:r>
            <a:r>
              <a:rPr lang="en-US" dirty="0" err="1" smtClean="0"/>
              <a:t>mesohyl</a:t>
            </a:r>
            <a:r>
              <a:rPr lang="en-US" dirty="0" smtClean="0"/>
              <a:t>), which contains </a:t>
            </a:r>
            <a:r>
              <a:rPr lang="en-US" dirty="0" err="1" smtClean="0"/>
              <a:t>sclerocytes</a:t>
            </a:r>
            <a:r>
              <a:rPr lang="en-US" dirty="0" smtClean="0"/>
              <a:t> and </a:t>
            </a:r>
            <a:r>
              <a:rPr lang="en-US" dirty="0" err="1" smtClean="0"/>
              <a:t>amoebocytes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الليكوسولينا تركيب جدار الجس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771" y="1524000"/>
            <a:ext cx="7786037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6248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" name="Picture 2" descr="C:\Users\United\Pictures\Figure_28_01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703514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534400" cy="6477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Reproduction</a:t>
            </a:r>
            <a:r>
              <a:rPr lang="en-US" b="1" dirty="0" smtClean="0"/>
              <a:t>:</a:t>
            </a:r>
          </a:p>
          <a:p>
            <a:r>
              <a:rPr lang="en-US" b="1" dirty="0" smtClean="0"/>
              <a:t> A- </a:t>
            </a:r>
            <a:r>
              <a:rPr lang="en-US" b="1" u="sng" dirty="0" smtClean="0"/>
              <a:t>Asexual:</a:t>
            </a:r>
            <a:endParaRPr lang="en-US" b="1" dirty="0" smtClean="0"/>
          </a:p>
          <a:p>
            <a:r>
              <a:rPr lang="en-US" dirty="0" smtClean="0"/>
              <a:t>     </a:t>
            </a:r>
            <a:r>
              <a:rPr lang="en-US" u="sng" dirty="0" smtClean="0"/>
              <a:t>Budding</a:t>
            </a:r>
            <a:r>
              <a:rPr lang="en-US" dirty="0" smtClean="0"/>
              <a:t>: By developing external buds which grow to form new individuals. These individuals either separate or remain attached, thus increasing the mass of the sponge and form colonies.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     </a:t>
            </a:r>
          </a:p>
          <a:p>
            <a:r>
              <a:rPr lang="en-US" dirty="0" smtClean="0"/>
              <a:t>             </a:t>
            </a:r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u="sng" dirty="0" smtClean="0"/>
              <a:t>Regeneration</a:t>
            </a:r>
            <a:r>
              <a:rPr lang="en-US" dirty="0" smtClean="0"/>
              <a:t>: Fragments may be detached by currents or waves. They use the mobility of their </a:t>
            </a:r>
            <a:r>
              <a:rPr lang="en-US" u="sng" dirty="0" err="1" smtClean="0">
                <a:hlinkClick r:id="rId2" tooltip="Pinacocyte"/>
              </a:rPr>
              <a:t>pinacocytes</a:t>
            </a:r>
            <a:r>
              <a:rPr lang="en-US" dirty="0" smtClean="0"/>
              <a:t> and </a:t>
            </a:r>
            <a:r>
              <a:rPr lang="en-US" u="sng" dirty="0" err="1" smtClean="0">
                <a:hlinkClick r:id="rId3" tooltip="Choanocyte"/>
              </a:rPr>
              <a:t>choanocytes</a:t>
            </a:r>
            <a:r>
              <a:rPr lang="en-US" dirty="0" smtClean="0"/>
              <a:t> and reshaping of the </a:t>
            </a:r>
            <a:r>
              <a:rPr lang="en-US" u="sng" dirty="0" err="1" smtClean="0">
                <a:hlinkClick r:id="rId4" tooltip="Mesohyl"/>
              </a:rPr>
              <a:t>mesohyl</a:t>
            </a:r>
            <a:r>
              <a:rPr lang="en-US" dirty="0" smtClean="0"/>
              <a:t> to re-attach themselves to a suitable surface and then rebuild themselves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1905000"/>
            <a:ext cx="2676525" cy="2300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/>
          </a:bodyPr>
          <a:lstStyle/>
          <a:p>
            <a:r>
              <a:rPr lang="en-US" b="1" dirty="0" smtClean="0"/>
              <a:t>B- </a:t>
            </a:r>
            <a:r>
              <a:rPr lang="en-US" b="1" u="sng" dirty="0" smtClean="0"/>
              <a:t>Sexual</a:t>
            </a:r>
            <a:r>
              <a:rPr lang="en-US" b="1" dirty="0" smtClean="0"/>
              <a:t>:</a:t>
            </a:r>
            <a:endParaRPr lang="en-US" dirty="0" smtClean="0"/>
          </a:p>
          <a:p>
            <a:r>
              <a:rPr lang="en-US" dirty="0" smtClean="0"/>
              <a:t>       Although sponges have no </a:t>
            </a:r>
            <a:r>
              <a:rPr lang="en-US" u="sng" dirty="0" smtClean="0">
                <a:hlinkClick r:id="rId2" tooltip="Gonad"/>
              </a:rPr>
              <a:t>gonads</a:t>
            </a:r>
            <a:r>
              <a:rPr lang="en-US" dirty="0" smtClean="0"/>
              <a:t> (reproductive organs). The reproductive cells are formed by the </a:t>
            </a:r>
            <a:r>
              <a:rPr lang="en-US" dirty="0" err="1" smtClean="0"/>
              <a:t>amoebocytes</a:t>
            </a:r>
            <a:r>
              <a:rPr lang="en-US" dirty="0" smtClean="0"/>
              <a:t>. The ova are large, amoeboid and remain inside the gelatinous matrix, but the sperms are liberated via the </a:t>
            </a:r>
            <a:r>
              <a:rPr lang="en-US" u="sng" dirty="0" err="1" smtClean="0">
                <a:hlinkClick r:id="rId3" tooltip="Osculum"/>
              </a:rPr>
              <a:t>osculum</a:t>
            </a:r>
            <a:r>
              <a:rPr lang="en-US" dirty="0" smtClean="0"/>
              <a:t> and carried by the water current to enter another sponge. There, they may be either taken up by the </a:t>
            </a:r>
            <a:r>
              <a:rPr lang="en-US" dirty="0" err="1" smtClean="0"/>
              <a:t>choanocytes</a:t>
            </a:r>
            <a:r>
              <a:rPr lang="en-US" dirty="0" smtClean="0"/>
              <a:t> or by the </a:t>
            </a:r>
            <a:r>
              <a:rPr lang="en-US" dirty="0" err="1" smtClean="0"/>
              <a:t>amoebocytes</a:t>
            </a:r>
            <a:r>
              <a:rPr lang="en-US" dirty="0" smtClean="0"/>
              <a:t> which carry them to the ova. Thus, fertilization is internal (A few species of sponges release fertilized eggs into the water, but most retain the eggs until they hatch).</a:t>
            </a:r>
          </a:p>
          <a:p>
            <a:r>
              <a:rPr lang="en-US" dirty="0" smtClean="0"/>
              <a:t>        The zygote develops within the matrix of the parent sponge. Cleavage is total and equal, and results in a characteristic larva known as the "</a:t>
            </a:r>
            <a:r>
              <a:rPr lang="en-US" dirty="0" err="1" smtClean="0"/>
              <a:t>parenchymula</a:t>
            </a:r>
            <a:r>
              <a:rPr lang="en-US" dirty="0" smtClean="0"/>
              <a:t> or </a:t>
            </a:r>
            <a:r>
              <a:rPr lang="en-US" dirty="0" err="1" smtClean="0"/>
              <a:t>stereogastrula</a:t>
            </a:r>
            <a:r>
              <a:rPr lang="en-US" dirty="0" smtClean="0"/>
              <a:t> ",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7513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256" y="2057400"/>
            <a:ext cx="8776744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6354" t="22917" r="30106" b="14810"/>
          <a:stretch>
            <a:fillRect/>
          </a:stretch>
        </p:blipFill>
        <p:spPr bwMode="auto">
          <a:xfrm>
            <a:off x="685800" y="533400"/>
            <a:ext cx="7391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288" y="5105400"/>
            <a:ext cx="844391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http://www.bu.edu.eg/staff/doaamohamed7-courses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4572000"/>
            <a:ext cx="25146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b="1" dirty="0"/>
              <a:t>لمزيد من المعلومات</a:t>
            </a:r>
            <a:endParaRPr lang="en-US" b="1" dirty="0"/>
          </a:p>
        </p:txBody>
      </p:sp>
      <p:pic>
        <p:nvPicPr>
          <p:cNvPr id="25604" name="Picture 8" descr="https://encrypted-tbn2.gstatic.com/images?q=tbn:ANd9GcTltZRkJMrGZMA-lh3WIg_4oemO1TEow6SCMe9PPNFUqSoX_a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762000"/>
            <a:ext cx="39624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8200" y="3276600"/>
            <a:ext cx="73212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مع تمنياتى لكم بالنجاح والتوفيق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Subkingdom: </a:t>
            </a:r>
            <a:r>
              <a:rPr lang="en-US" sz="3200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Parazoa</a:t>
            </a:r>
            <a:r>
              <a:rPr lang="en-US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Phylum: </a:t>
            </a:r>
            <a:r>
              <a:rPr lang="en-US" sz="3200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Porifera</a:t>
            </a:r>
            <a:r>
              <a:rPr lang="en-US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(The Sponges)</a:t>
            </a:r>
            <a:endParaRPr lang="en-US" sz="32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7854696" cy="17526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800" b="1" dirty="0" smtClean="0"/>
              <a:t>       This includes a single phylum, </a:t>
            </a:r>
            <a:r>
              <a:rPr lang="en-US" sz="2800" b="1" dirty="0" err="1" smtClean="0"/>
              <a:t>Porifera</a:t>
            </a:r>
            <a:r>
              <a:rPr lang="en-US" sz="2800" b="1" dirty="0" smtClean="0"/>
              <a:t>, the members of which are simple </a:t>
            </a:r>
            <a:r>
              <a:rPr lang="en-US" sz="2800" b="1" dirty="0" err="1" smtClean="0"/>
              <a:t>multicellular</a:t>
            </a:r>
            <a:r>
              <a:rPr lang="en-US" sz="2800" b="1" dirty="0" smtClean="0"/>
              <a:t> animals commonly known as sponges. The body of the animal is formed of many cells which are not much differentiated and do not form proper tissues.</a:t>
            </a:r>
            <a:endParaRPr lang="en-US" sz="1600" b="1" dirty="0" smtClean="0"/>
          </a:p>
          <a:p>
            <a:endParaRPr lang="en-US" dirty="0"/>
          </a:p>
        </p:txBody>
      </p:sp>
      <p:pic>
        <p:nvPicPr>
          <p:cNvPr id="1026" name="Picture 2" descr="http://t1.gstatic.com/images?q=tbn:ANd9GcQE2TcZdSqkTn9LbT6-0Z6wb5RriGuqLWf4Qey85GfJYoC35HzeGg"/>
          <p:cNvPicPr>
            <a:picLocks noChangeAspect="1" noChangeArrowheads="1"/>
          </p:cNvPicPr>
          <p:nvPr/>
        </p:nvPicPr>
        <p:blipFill>
          <a:blip r:embed="rId2" cstate="print"/>
          <a:srcRect l="7265" t="18414" r="5556"/>
          <a:stretch>
            <a:fillRect/>
          </a:stretch>
        </p:blipFill>
        <p:spPr bwMode="auto">
          <a:xfrm>
            <a:off x="3352800" y="2514600"/>
            <a:ext cx="2826327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t1.gstatic.com/images?q=tbn:ANd9GcQ3HB0bTsTBF3676i5schHy2PniWlE3kChzelv18437YOl9kkf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53" y="2524124"/>
            <a:ext cx="2725247" cy="1971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t0.gstatic.com/images?q=tbn:ANd9GcQ1kp7fxf4dkoSOBpJNBTHkiVEzO-Ie4FVTKFwRul2C8lNVswEOf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14600"/>
            <a:ext cx="251079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686800" cy="4389120"/>
          </a:xfrm>
        </p:spPr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n-US" sz="2200" b="1" dirty="0" smtClean="0"/>
              <a:t>Aquatic animals; mostly marine, a few freshwater; occur singly or in colonies.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2200" b="1" dirty="0" smtClean="0"/>
              <a:t>Shape mostly variable, </a:t>
            </a:r>
            <a:r>
              <a:rPr lang="en-US" sz="2200" b="1" dirty="0" err="1" smtClean="0"/>
              <a:t>radially</a:t>
            </a:r>
            <a:r>
              <a:rPr lang="en-US" sz="2200" b="1" dirty="0" smtClean="0"/>
              <a:t> symmetrical or asymmetrical.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200" b="1" dirty="0" smtClean="0"/>
              <a:t>All are filter feeders. The body surface is perforated by numerous pores (</a:t>
            </a:r>
            <a:r>
              <a:rPr lang="en-US" sz="2200" b="1" dirty="0" err="1" smtClean="0"/>
              <a:t>ostia</a:t>
            </a:r>
            <a:r>
              <a:rPr lang="en-US" sz="2200" b="1" dirty="0" smtClean="0"/>
              <a:t>) from which the water current enter the body cavity then </a:t>
            </a:r>
            <a:r>
              <a:rPr lang="en-US" sz="2200" b="1" dirty="0" err="1" smtClean="0"/>
              <a:t>exite</a:t>
            </a:r>
            <a:r>
              <a:rPr lang="en-US" sz="2200" b="1" dirty="0" smtClean="0"/>
              <a:t> from the </a:t>
            </a:r>
            <a:r>
              <a:rPr lang="en-US" sz="2200" b="1" dirty="0" err="1" smtClean="0"/>
              <a:t>oscula</a:t>
            </a:r>
            <a:r>
              <a:rPr lang="en-US" sz="2200" b="1" dirty="0" smtClean="0"/>
              <a:t>.</a:t>
            </a:r>
          </a:p>
          <a:p>
            <a:endParaRPr lang="en-US" dirty="0"/>
          </a:p>
        </p:txBody>
      </p:sp>
      <p:pic>
        <p:nvPicPr>
          <p:cNvPr id="8194" name="Picture 2" descr="D:\اشياء متعدة من الكمبيوتر الكبير\اوليات ولافقاريات ثالثة علوم تيرم اول\صور3 ح ك اوليات ولافقاريات\grant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14800"/>
            <a:ext cx="1828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t0.gstatic.com/images?q=tbn:ANd9GcQ1kp7fxf4dkoSOBpJNBTHkiVEzO-Ie4FVTKFwRul2C8lNVswEOf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114800"/>
            <a:ext cx="251079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as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191000"/>
            <a:ext cx="1548291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General Characters of </a:t>
            </a:r>
            <a:r>
              <a:rPr kumimoji="0" lang="en-US" sz="2800" i="0" u="none" strike="noStrike" kern="1200" cap="all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Porifera</a:t>
            </a:r>
            <a:r>
              <a:rPr kumimoji="0" lang="en-US" sz="2800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US" sz="2800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312920"/>
          </a:xfrm>
        </p:spPr>
        <p:txBody>
          <a:bodyPr>
            <a:normAutofit fontScale="85000" lnSpcReduction="20000"/>
          </a:bodyPr>
          <a:lstStyle/>
          <a:p>
            <a:pPr marL="514350" lvl="0" indent="-514350" algn="just">
              <a:buNone/>
            </a:pPr>
            <a:endParaRPr lang="en-US" sz="2200" b="1" dirty="0" smtClean="0"/>
          </a:p>
          <a:p>
            <a:pPr lvl="0">
              <a:buNone/>
            </a:pPr>
            <a:r>
              <a:rPr lang="en-US" b="1" u="sng" dirty="0" smtClean="0"/>
              <a:t>4- Nutrition</a:t>
            </a:r>
            <a:r>
              <a:rPr lang="en-US" b="1" dirty="0" smtClean="0"/>
              <a:t>: All are filter feeders. The sponges filter the food particles from the water current. </a:t>
            </a:r>
          </a:p>
          <a:p>
            <a:pPr lvl="0">
              <a:buNone/>
            </a:pPr>
            <a:r>
              <a:rPr lang="en-US" b="1" u="sng" dirty="0" smtClean="0"/>
              <a:t>5-Digestion</a:t>
            </a:r>
            <a:r>
              <a:rPr lang="en-US" b="1" dirty="0" smtClean="0"/>
              <a:t>: Mouth and a digestive system are absent. Digestion entirely intracellular as in the Protozoa. </a:t>
            </a:r>
          </a:p>
          <a:p>
            <a:pPr marL="514350" lvl="0" indent="-514350" algn="just">
              <a:buNone/>
            </a:pPr>
            <a:endParaRPr lang="en-US" b="1" dirty="0" smtClean="0"/>
          </a:p>
          <a:p>
            <a:pPr lvl="0">
              <a:buNone/>
            </a:pPr>
            <a:r>
              <a:rPr lang="en-US" b="1" u="sng" dirty="0" smtClean="0"/>
              <a:t>6-Respiration</a:t>
            </a:r>
            <a:r>
              <a:rPr lang="en-US" b="1" dirty="0" smtClean="0"/>
              <a:t>: Respiration takes place by simple diffusion between the flowing water and the cells.</a:t>
            </a:r>
          </a:p>
          <a:p>
            <a:pPr lvl="0">
              <a:buNone/>
            </a:pPr>
            <a:r>
              <a:rPr lang="en-US" b="1" u="sng" dirty="0" smtClean="0"/>
              <a:t>7-Excretion</a:t>
            </a:r>
            <a:r>
              <a:rPr lang="en-US" b="1" dirty="0" smtClean="0"/>
              <a:t>: Excretion occurs by simple diffusion. The wastes and nitrogenous materials leave the body with the outgoing water current from the </a:t>
            </a:r>
            <a:r>
              <a:rPr lang="en-US" b="1" dirty="0" err="1" smtClean="0"/>
              <a:t>osculum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u="sng" dirty="0" smtClean="0"/>
              <a:t>8-Nervous </a:t>
            </a:r>
            <a:r>
              <a:rPr lang="en-US" b="1" u="sng" dirty="0" smtClean="0"/>
              <a:t>system</a:t>
            </a:r>
            <a:r>
              <a:rPr lang="en-US" b="1" dirty="0" smtClean="0"/>
              <a:t>: The nervous system and sensory cells are absent</a:t>
            </a:r>
            <a:endParaRPr lang="en-US" b="1"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General Characters of </a:t>
            </a:r>
            <a:r>
              <a:rPr kumimoji="0" lang="en-US" sz="2800" i="0" u="none" strike="noStrike" kern="1200" cap="all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Porifera</a:t>
            </a:r>
            <a:r>
              <a:rPr kumimoji="0" lang="en-US" sz="2800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US" sz="2800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0"/>
            <a:ext cx="8153400" cy="5973762"/>
          </a:xfrm>
        </p:spPr>
        <p:txBody>
          <a:bodyPr>
            <a:normAutofit/>
          </a:bodyPr>
          <a:lstStyle/>
          <a:p>
            <a:pPr lvl="0" algn="l"/>
            <a:r>
              <a:rPr lang="en-US" sz="2400" u="sng" dirty="0" smtClean="0">
                <a:solidFill>
                  <a:schemeClr val="tx1"/>
                </a:solidFill>
              </a:rPr>
              <a:t>9-Skeleton</a:t>
            </a:r>
            <a:r>
              <a:rPr lang="en-US" sz="2400" dirty="0" smtClean="0">
                <a:solidFill>
                  <a:schemeClr val="tx1"/>
                </a:solidFill>
              </a:rPr>
              <a:t>: The skeleton is internal and supported by </a:t>
            </a:r>
            <a:r>
              <a:rPr lang="en-US" sz="2400" dirty="0" err="1" smtClean="0">
                <a:solidFill>
                  <a:schemeClr val="tx1"/>
                </a:solidFill>
              </a:rPr>
              <a:t>spicules</a:t>
            </a:r>
            <a:r>
              <a:rPr lang="en-US" sz="2400" dirty="0" smtClean="0">
                <a:solidFill>
                  <a:schemeClr val="tx1"/>
                </a:solidFill>
              </a:rPr>
              <a:t>, sponging </a:t>
            </a:r>
            <a:r>
              <a:rPr lang="en-US" sz="2400" dirty="0" err="1" smtClean="0">
                <a:solidFill>
                  <a:schemeClr val="tx1"/>
                </a:solidFill>
              </a:rPr>
              <a:t>fibres</a:t>
            </a:r>
            <a:r>
              <a:rPr lang="en-US" sz="2400" dirty="0" smtClean="0">
                <a:solidFill>
                  <a:schemeClr val="tx1"/>
                </a:solidFill>
              </a:rPr>
              <a:t> or both.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</a:t>
            </a:r>
            <a:r>
              <a:rPr lang="en-US" sz="2400" dirty="0" smtClean="0">
                <a:solidFill>
                  <a:schemeClr val="tx1"/>
                </a:solidFill>
              </a:rPr>
              <a:t>- </a:t>
            </a:r>
            <a:r>
              <a:rPr lang="en-US" sz="2400" u="sng" dirty="0" err="1" smtClean="0">
                <a:solidFill>
                  <a:schemeClr val="tx1"/>
                </a:solidFill>
              </a:rPr>
              <a:t>Spicules</a:t>
            </a:r>
            <a:r>
              <a:rPr lang="en-US" sz="2400" dirty="0" smtClean="0">
                <a:solidFill>
                  <a:schemeClr val="tx1"/>
                </a:solidFill>
              </a:rPr>
              <a:t>: They are produced by </a:t>
            </a:r>
            <a:r>
              <a:rPr lang="en-US" sz="2400" u="sng" dirty="0" err="1" smtClean="0">
                <a:solidFill>
                  <a:schemeClr val="tx1"/>
                </a:solidFill>
                <a:hlinkClick r:id="rId2" tooltip="Sclerocyte"/>
              </a:rPr>
              <a:t>sclerocyte</a:t>
            </a:r>
            <a:r>
              <a:rPr lang="en-US" sz="2400" dirty="0" smtClean="0">
                <a:solidFill>
                  <a:schemeClr val="tx1"/>
                </a:solidFill>
              </a:rPr>
              <a:t> cells, may be made of </a:t>
            </a:r>
            <a:r>
              <a:rPr lang="en-US" sz="2400" u="sng" dirty="0" smtClean="0">
                <a:solidFill>
                  <a:schemeClr val="tx1"/>
                </a:solidFill>
                <a:hlinkClick r:id="rId3" tooltip="Silica"/>
              </a:rPr>
              <a:t>silica</a:t>
            </a:r>
            <a:r>
              <a:rPr lang="en-US" sz="2400" dirty="0" smtClean="0">
                <a:solidFill>
                  <a:schemeClr val="tx1"/>
                </a:solidFill>
              </a:rPr>
              <a:t> or </a:t>
            </a:r>
            <a:r>
              <a:rPr lang="en-US" sz="2400" u="sng" dirty="0" smtClean="0">
                <a:solidFill>
                  <a:schemeClr val="tx1"/>
                </a:solidFill>
                <a:hlinkClick r:id="rId4" tooltip="Calcium carbonate"/>
              </a:rPr>
              <a:t>calcium carbonates</a:t>
            </a:r>
            <a:r>
              <a:rPr lang="en-US" sz="2400" dirty="0" smtClean="0">
                <a:solidFill>
                  <a:schemeClr val="tx1"/>
                </a:solidFill>
              </a:rPr>
              <a:t>, and vary in shape from simple rods to three-dimensional "stars" with up to six rays.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</a:t>
            </a:r>
            <a:r>
              <a:rPr lang="en-US" sz="2400" dirty="0" smtClean="0">
                <a:solidFill>
                  <a:schemeClr val="tx1"/>
                </a:solidFill>
              </a:rPr>
              <a:t>- </a:t>
            </a:r>
            <a:r>
              <a:rPr lang="en-US" sz="2400" u="sng" dirty="0" err="1" smtClean="0">
                <a:solidFill>
                  <a:schemeClr val="tx1"/>
                </a:solidFill>
              </a:rPr>
              <a:t>Spongin</a:t>
            </a:r>
            <a:r>
              <a:rPr lang="en-US" sz="2400" dirty="0" smtClean="0">
                <a:solidFill>
                  <a:schemeClr val="tx1"/>
                </a:solidFill>
              </a:rPr>
              <a:t>: Is secreted by </a:t>
            </a:r>
            <a:r>
              <a:rPr lang="en-US" sz="2400" u="sng" dirty="0" err="1" smtClean="0">
                <a:solidFill>
                  <a:schemeClr val="tx1"/>
                </a:solidFill>
                <a:hlinkClick r:id="rId4" tooltip="Calcium carbonate"/>
              </a:rPr>
              <a:t>spongioblast</a:t>
            </a:r>
            <a:r>
              <a:rPr lang="en-US" sz="2400" dirty="0" smtClean="0">
                <a:solidFill>
                  <a:schemeClr val="tx1"/>
                </a:solidFill>
              </a:rPr>
              <a:t>. It is a protein that forms a branching network. In some sponges, </a:t>
            </a:r>
            <a:r>
              <a:rPr lang="en-US" sz="2400" dirty="0" err="1" smtClean="0">
                <a:solidFill>
                  <a:schemeClr val="tx1"/>
                </a:solidFill>
              </a:rPr>
              <a:t>spongin</a:t>
            </a:r>
            <a:r>
              <a:rPr lang="en-US" sz="2400" dirty="0" smtClean="0">
                <a:solidFill>
                  <a:schemeClr val="tx1"/>
                </a:solidFill>
              </a:rPr>
              <a:t> often binds the siliceous </a:t>
            </a:r>
            <a:r>
              <a:rPr lang="en-US" sz="2400" dirty="0" err="1" smtClean="0">
                <a:solidFill>
                  <a:schemeClr val="tx1"/>
                </a:solidFill>
              </a:rPr>
              <a:t>spicules</a:t>
            </a:r>
            <a:r>
              <a:rPr lang="en-US" sz="2400" dirty="0" smtClean="0">
                <a:solidFill>
                  <a:schemeClr val="tx1"/>
                </a:solidFill>
              </a:rPr>
              <a:t> together.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35725" t="66667" r="37921" b="13542"/>
          <a:stretch>
            <a:fillRect/>
          </a:stretch>
        </p:blipFill>
        <p:spPr bwMode="auto">
          <a:xfrm>
            <a:off x="1676400" y="4707467"/>
            <a:ext cx="4800600" cy="202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228600"/>
            <a:ext cx="82296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 fontScale="7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General Characters of </a:t>
            </a:r>
            <a:r>
              <a:rPr kumimoji="0" lang="en-US" sz="2800" b="1" i="0" u="none" strike="noStrike" kern="1200" cap="all" spc="0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Porifera</a:t>
            </a:r>
            <a:r>
              <a:rPr kumimoji="0" lang="en-US" sz="28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US" sz="28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A- </a:t>
            </a:r>
            <a:r>
              <a:rPr lang="en-US" b="1" u="sng" dirty="0" smtClean="0"/>
              <a:t>Asexual:</a:t>
            </a:r>
          </a:p>
          <a:p>
            <a:pPr>
              <a:buNone/>
            </a:pPr>
            <a:r>
              <a:rPr lang="en-US" b="1" dirty="0" smtClean="0"/>
              <a:t>          </a:t>
            </a:r>
            <a:r>
              <a:rPr lang="en-US" u="sng" dirty="0" smtClean="0"/>
              <a:t>Regeneration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u="sng" dirty="0" smtClean="0"/>
              <a:t>Budding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u="sng" dirty="0" err="1" smtClean="0"/>
              <a:t>Gemmule</a:t>
            </a:r>
            <a:r>
              <a:rPr lang="en-US" u="sng" dirty="0" smtClean="0"/>
              <a:t> formation</a:t>
            </a:r>
            <a:r>
              <a:rPr lang="en-US" dirty="0" smtClean="0"/>
              <a:t>: </a:t>
            </a:r>
            <a:endParaRPr lang="en-US" b="1" u="sng" dirty="0" smtClean="0"/>
          </a:p>
          <a:p>
            <a:endParaRPr lang="en-US" dirty="0"/>
          </a:p>
        </p:txBody>
      </p:sp>
      <p:pic>
        <p:nvPicPr>
          <p:cNvPr id="5" name="Picture 5" descr="Chapter%2012-final-7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743200" y="3274442"/>
            <a:ext cx="4419600" cy="3304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Reproduction1111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124200" y="3944212"/>
            <a:ext cx="3124200" cy="253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General Characters of Porifera </a:t>
            </a:r>
            <a:br>
              <a:rPr kumimoji="0" lang="en-US" sz="2800" b="1" i="0" u="none" strike="noStrike" kern="1200" cap="all" spc="0" normalizeH="0" baseline="0" noProof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752600"/>
            <a:ext cx="29209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/>
              <a:t>10-Reproduction</a:t>
            </a:r>
          </a:p>
          <a:p>
            <a:endParaRPr lang="en-US" sz="2800" b="1" u="sng" dirty="0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53340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B- </a:t>
            </a:r>
            <a:r>
              <a:rPr lang="en-US" sz="2800" b="1" u="sng" dirty="0" smtClean="0"/>
              <a:t>Sexual</a:t>
            </a:r>
            <a:r>
              <a:rPr lang="en-US" sz="2800" b="1" dirty="0" smtClean="0"/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578419" y="1295401"/>
            <a:ext cx="4889181" cy="523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465320"/>
          </a:xfrm>
        </p:spPr>
        <p:txBody>
          <a:bodyPr/>
          <a:lstStyle/>
          <a:p>
            <a:pPr lvl="0" algn="just">
              <a:buNone/>
            </a:pPr>
            <a:r>
              <a:rPr lang="en-US" dirty="0" smtClean="0"/>
              <a:t>11</a:t>
            </a:r>
            <a:r>
              <a:rPr lang="en-US" sz="2200" b="1" dirty="0" smtClean="0"/>
              <a:t>. </a:t>
            </a:r>
            <a:r>
              <a:rPr lang="en-US" sz="2200" b="1" dirty="0" smtClean="0"/>
              <a:t>There are three structural types of  sponge:</a:t>
            </a:r>
          </a:p>
          <a:p>
            <a:pPr algn="just">
              <a:buNone/>
            </a:pPr>
            <a:r>
              <a:rPr lang="en-US" sz="2200" b="1" dirty="0" smtClean="0"/>
              <a:t>    a)  </a:t>
            </a:r>
            <a:r>
              <a:rPr lang="en-US" sz="2200" b="1" u="sng" dirty="0" err="1" smtClean="0"/>
              <a:t>Ascon</a:t>
            </a:r>
            <a:r>
              <a:rPr lang="en-US" sz="2200" b="1" u="sng" dirty="0" smtClean="0"/>
              <a:t> type</a:t>
            </a:r>
            <a:r>
              <a:rPr lang="en-US" sz="2200" b="1" dirty="0" smtClean="0"/>
              <a:t>: is a simple sponge (e.g. </a:t>
            </a:r>
            <a:r>
              <a:rPr lang="en-US" sz="2200" b="1" i="1" dirty="0" err="1" smtClean="0"/>
              <a:t>Leucosolenia</a:t>
            </a:r>
            <a:r>
              <a:rPr lang="en-US" sz="2200" b="1" dirty="0" smtClean="0"/>
              <a:t>).</a:t>
            </a:r>
          </a:p>
          <a:p>
            <a:pPr algn="just">
              <a:buNone/>
            </a:pPr>
            <a:r>
              <a:rPr lang="en-US" sz="2200" b="1" dirty="0" smtClean="0"/>
              <a:t>    b) </a:t>
            </a:r>
            <a:r>
              <a:rPr lang="en-US" sz="2200" b="1" u="sng" dirty="0" err="1" smtClean="0"/>
              <a:t>Sycon</a:t>
            </a:r>
            <a:r>
              <a:rPr lang="en-US" sz="2200" b="1" u="sng" dirty="0" smtClean="0"/>
              <a:t> type</a:t>
            </a:r>
            <a:r>
              <a:rPr lang="en-US" sz="2200" b="1" dirty="0" smtClean="0"/>
              <a:t>:  is a sponge of more complexity than </a:t>
            </a:r>
            <a:r>
              <a:rPr lang="en-US" sz="2200" b="1" dirty="0" err="1" smtClean="0"/>
              <a:t>ascon</a:t>
            </a:r>
            <a:r>
              <a:rPr lang="en-US" sz="2200" b="1" dirty="0" smtClean="0"/>
              <a:t> (e.g. </a:t>
            </a:r>
            <a:r>
              <a:rPr lang="en-US" sz="2200" b="1" i="1" dirty="0" err="1" smtClean="0"/>
              <a:t>Sycon</a:t>
            </a:r>
            <a:r>
              <a:rPr lang="en-US" sz="2200" b="1" dirty="0" smtClean="0"/>
              <a:t>).</a:t>
            </a:r>
          </a:p>
          <a:p>
            <a:pPr algn="just">
              <a:buNone/>
            </a:pPr>
            <a:r>
              <a:rPr lang="en-US" sz="2200" b="1" dirty="0" smtClean="0"/>
              <a:t>    c) </a:t>
            </a:r>
            <a:r>
              <a:rPr lang="en-US" sz="2200" b="1" u="sng" dirty="0" err="1" smtClean="0"/>
              <a:t>Leucon</a:t>
            </a:r>
            <a:r>
              <a:rPr lang="en-US" sz="2200" b="1" u="sng" dirty="0" smtClean="0"/>
              <a:t> type</a:t>
            </a:r>
            <a:r>
              <a:rPr lang="en-US" sz="2200" b="1" dirty="0" smtClean="0"/>
              <a:t>: is the most complex type of sponges (</a:t>
            </a:r>
            <a:r>
              <a:rPr lang="en-US" sz="2200" b="1" dirty="0" err="1" smtClean="0"/>
              <a:t>e.g</a:t>
            </a:r>
            <a:r>
              <a:rPr lang="en-US" sz="2200" b="1" dirty="0" smtClean="0"/>
              <a:t> </a:t>
            </a:r>
            <a:r>
              <a:rPr lang="en-US" sz="2200" b="1" i="1" dirty="0" err="1" smtClean="0"/>
              <a:t>Euspongia</a:t>
            </a:r>
            <a:r>
              <a:rPr lang="en-US" sz="2200" b="1" i="1" dirty="0" smtClean="0"/>
              <a:t> </a:t>
            </a:r>
            <a:r>
              <a:rPr lang="en-US" sz="2200" b="1" dirty="0" smtClean="0"/>
              <a:t>or bath sponge).</a:t>
            </a:r>
          </a:p>
          <a:p>
            <a:endParaRPr lang="en-US" dirty="0"/>
          </a:p>
        </p:txBody>
      </p:sp>
      <p:pic>
        <p:nvPicPr>
          <p:cNvPr id="5" name="Picture 4" descr="MainFrame_clip_image002_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657600"/>
            <a:ext cx="6074516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rIns="0" bIns="0" anchor="b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General Characters of </a:t>
            </a:r>
            <a:r>
              <a:rPr kumimoji="0" lang="en-US" sz="2800" i="0" u="none" strike="noStrike" kern="1200" cap="all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Porifera</a:t>
            </a:r>
            <a:r>
              <a:rPr kumimoji="0" lang="en-US" sz="2800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US" sz="2800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44864"/>
            <a:ext cx="1905000" cy="3093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spo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514600"/>
            <a:ext cx="2353776" cy="3133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Leu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7567" y="2514600"/>
            <a:ext cx="2950633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Types </a:t>
            </a:r>
            <a:r>
              <a:rPr lang="en-US" sz="4400" dirty="0" smtClean="0"/>
              <a:t>of  sponge</a:t>
            </a: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763</TotalTime>
  <Words>620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Parazoa</vt:lpstr>
      <vt:lpstr> Subkingdom: Parazoa        Phylum: Porifera         (The Sponges)</vt:lpstr>
      <vt:lpstr>General Characters of Porifera  </vt:lpstr>
      <vt:lpstr>General Characters of Porifera  </vt:lpstr>
      <vt:lpstr>9-Skeleton: The skeleton is internal and supported by spicules, sponging fibres or both.    - Spicules: They are produced by sclerocyte cells, may be made of silica or calcium carbonates, and vary in shape from simple rods to three-dimensional "stars" with up to six rays.     - Spongin: Is secreted by spongioblast. It is a protein that forms a branching network. In some sponges, spongin often binds the siliceous spicules together. </vt:lpstr>
      <vt:lpstr>Slide 6</vt:lpstr>
      <vt:lpstr>Slide 7</vt:lpstr>
      <vt:lpstr>General Characters of Porifera  </vt:lpstr>
      <vt:lpstr>Types of  sponge</vt:lpstr>
      <vt:lpstr>ASCON type Leucosolenia </vt:lpstr>
      <vt:lpstr>Leucosolenia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United</dc:creator>
  <cp:lastModifiedBy>Doaa</cp:lastModifiedBy>
  <cp:revision>84</cp:revision>
  <dcterms:created xsi:type="dcterms:W3CDTF">2012-03-08T21:11:07Z</dcterms:created>
  <dcterms:modified xsi:type="dcterms:W3CDTF">2017-10-09T11:40:28Z</dcterms:modified>
</cp:coreProperties>
</file>